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308" r:id="rId4"/>
    <p:sldId id="275" r:id="rId5"/>
    <p:sldId id="309" r:id="rId6"/>
    <p:sldId id="276" r:id="rId7"/>
    <p:sldId id="310" r:id="rId8"/>
    <p:sldId id="278" r:id="rId9"/>
    <p:sldId id="312" r:id="rId10"/>
    <p:sldId id="281" r:id="rId11"/>
    <p:sldId id="314" r:id="rId12"/>
    <p:sldId id="282" r:id="rId13"/>
    <p:sldId id="315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KLEINFRUIT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9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</a:t>
            </a:r>
            <a:r>
              <a:rPr lang="nl-NL" dirty="0" smtClean="0"/>
              <a:t>Vitis </a:t>
            </a:r>
            <a:r>
              <a:rPr lang="nl-NL" dirty="0"/>
              <a:t>'Boskoop </a:t>
            </a:r>
            <a:r>
              <a:rPr lang="nl-NL" dirty="0" err="1" smtClean="0"/>
              <a:t>Glory</a:t>
            </a:r>
            <a:r>
              <a:rPr lang="nl-NL" dirty="0" smtClean="0"/>
              <a:t>‘, druif</a:t>
            </a:r>
            <a:endParaRPr lang="nl-NL" dirty="0"/>
          </a:p>
        </p:txBody>
      </p:sp>
      <p:pic>
        <p:nvPicPr>
          <p:cNvPr id="13314" name="Picture 2" descr="http://www.tuincentrumvanherwijnen.nl/web/images/stories/fruitgoed/druiven/vitis-boskoop-glor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Beste soort in </a:t>
            </a:r>
            <a:r>
              <a:rPr lang="nl-NL" dirty="0" err="1" smtClean="0"/>
              <a:t>Ned</a:t>
            </a:r>
            <a:r>
              <a:rPr lang="nl-NL" dirty="0" smtClean="0"/>
              <a:t>, die eetbare vruchten geeft.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Bloei: mei/juni geel</a:t>
            </a:r>
          </a:p>
          <a:p>
            <a:endParaRPr lang="nl-NL" dirty="0"/>
          </a:p>
          <a:p>
            <a:r>
              <a:rPr lang="nl-NL" dirty="0" smtClean="0"/>
              <a:t>Smaak: zeer zoet</a:t>
            </a:r>
          </a:p>
          <a:p>
            <a:endParaRPr lang="nl-NL" dirty="0"/>
          </a:p>
          <a:p>
            <a:r>
              <a:rPr lang="nl-NL" dirty="0" smtClean="0"/>
              <a:t>Snoei: in de winter fors terug snoeien (gesteltakken laten zitten), in de zomer bijwerken.</a:t>
            </a:r>
          </a:p>
          <a:p>
            <a:endParaRPr lang="nl-NL" dirty="0"/>
          </a:p>
          <a:p>
            <a:r>
              <a:rPr lang="nl-NL" dirty="0" smtClean="0"/>
              <a:t>Hoogte: tot 5 meter</a:t>
            </a:r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err="1"/>
              <a:t>Vitis</a:t>
            </a:r>
            <a:r>
              <a:rPr lang="nl-NL" dirty="0"/>
              <a:t> </a:t>
            </a:r>
            <a:r>
              <a:rPr lang="nl-NL" dirty="0" smtClean="0"/>
              <a:t>'Bianca‘, witte druif</a:t>
            </a:r>
            <a:endParaRPr lang="nl-NL" dirty="0"/>
          </a:p>
        </p:txBody>
      </p:sp>
      <p:pic>
        <p:nvPicPr>
          <p:cNvPr id="14338" name="Picture 2" descr="http://www.jandenhertog.nl/bomenzoeker/share/plantgroot/7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Resistent tegen meeldauw</a:t>
            </a:r>
          </a:p>
          <a:p>
            <a:r>
              <a:rPr lang="nl-NL" dirty="0" smtClean="0"/>
              <a:t>Bloei: juni </a:t>
            </a:r>
          </a:p>
          <a:p>
            <a:endParaRPr lang="nl-NL" dirty="0"/>
          </a:p>
          <a:p>
            <a:r>
              <a:rPr lang="nl-NL" dirty="0" smtClean="0"/>
              <a:t>Smaak: witte zoete druif</a:t>
            </a:r>
          </a:p>
          <a:p>
            <a:endParaRPr lang="nl-NL" dirty="0"/>
          </a:p>
          <a:p>
            <a:r>
              <a:rPr lang="nl-NL" dirty="0" smtClean="0"/>
              <a:t>Snoei: jan/</a:t>
            </a:r>
            <a:r>
              <a:rPr lang="nl-NL" dirty="0" err="1" smtClean="0"/>
              <a:t>febr</a:t>
            </a:r>
            <a:r>
              <a:rPr lang="nl-NL" dirty="0" smtClean="0"/>
              <a:t> (alleen de gesteltakken laten zitten)</a:t>
            </a:r>
          </a:p>
          <a:p>
            <a:endParaRPr lang="nl-NL" dirty="0"/>
          </a:p>
          <a:p>
            <a:r>
              <a:rPr lang="nl-NL" dirty="0" smtClean="0"/>
              <a:t>Hoogte: 1 tot 4 meter</a:t>
            </a:r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2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 smtClean="0"/>
              <a:t>Brassica</a:t>
            </a:r>
            <a:r>
              <a:rPr lang="nl-NL" dirty="0" smtClean="0"/>
              <a:t>, kool</a:t>
            </a:r>
            <a:endParaRPr lang="nl-NL" dirty="0"/>
          </a:p>
        </p:txBody>
      </p:sp>
      <p:pic>
        <p:nvPicPr>
          <p:cNvPr id="2050" name="Picture 2" descr="http://www.henriettesherbal.com/files/images/photos/b/br/d04_2051_brassica-oleracea-var-sabau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276" y="2636912"/>
            <a:ext cx="5029200" cy="36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4.ggpht.com/_rWksMjEBTQk/Sa1HEwm3g-I/AAAAAAAAJCY/FcAtiPLaTR4/leo-mic-Brassica-napus-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04431" cy="29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Capsicum</a:t>
            </a:r>
            <a:r>
              <a:rPr lang="nl-NL" dirty="0"/>
              <a:t> </a:t>
            </a:r>
            <a:r>
              <a:rPr lang="nl-NL" dirty="0" err="1" smtClean="0"/>
              <a:t>annuum</a:t>
            </a:r>
            <a:r>
              <a:rPr lang="nl-NL" dirty="0" smtClean="0"/>
              <a:t>, paprika</a:t>
            </a:r>
            <a:endParaRPr lang="nl-NL" dirty="0"/>
          </a:p>
        </p:txBody>
      </p:sp>
      <p:pic>
        <p:nvPicPr>
          <p:cNvPr id="3074" name="Picture 2" descr="http://www.freewebs.com/belevenissen-van-een-tuinkabouter/groenten%20-%20paprika%20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47930"/>
            <a:ext cx="5400600" cy="40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03648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Annuum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eenjarig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3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Cucumis</a:t>
            </a:r>
            <a:r>
              <a:rPr lang="nl-NL" dirty="0"/>
              <a:t> </a:t>
            </a:r>
            <a:r>
              <a:rPr lang="nl-NL" dirty="0" err="1" smtClean="0"/>
              <a:t>sativus</a:t>
            </a:r>
            <a:r>
              <a:rPr lang="nl-NL" dirty="0" smtClean="0"/>
              <a:t>, komkommer</a:t>
            </a:r>
            <a:endParaRPr lang="nl-NL" dirty="0"/>
          </a:p>
        </p:txBody>
      </p:sp>
      <p:pic>
        <p:nvPicPr>
          <p:cNvPr id="4098" name="Picture 2" descr="http://www.canna.nl/sites/default/files/images/growinfo/default/testimonial-cucumber_tex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456384" cy="44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uinen.nl/images/upload/3983-komko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4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9592" y="51571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Sativus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Gekweekt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5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Fragaria</a:t>
            </a:r>
            <a:r>
              <a:rPr lang="nl-NL" dirty="0"/>
              <a:t> </a:t>
            </a:r>
            <a:r>
              <a:rPr lang="nl-NL" dirty="0" smtClean="0"/>
              <a:t>cultivars, aardbei</a:t>
            </a:r>
            <a:endParaRPr lang="nl-NL" dirty="0"/>
          </a:p>
        </p:txBody>
      </p:sp>
      <p:pic>
        <p:nvPicPr>
          <p:cNvPr id="5122" name="Picture 2" descr="http://www.eleveldsteenwijk.nl/foto/vitale%20aardbei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Lactuca</a:t>
            </a:r>
            <a:r>
              <a:rPr lang="nl-NL" dirty="0"/>
              <a:t> </a:t>
            </a:r>
            <a:r>
              <a:rPr lang="nl-NL" dirty="0" err="1" smtClean="0"/>
              <a:t>sativa</a:t>
            </a:r>
            <a:r>
              <a:rPr lang="nl-NL" dirty="0" smtClean="0"/>
              <a:t>, sla </a:t>
            </a:r>
            <a:endParaRPr lang="nl-NL" dirty="0"/>
          </a:p>
        </p:txBody>
      </p:sp>
      <p:pic>
        <p:nvPicPr>
          <p:cNvPr id="1026" name="Picture 2" descr="http://www.presentpresents.com/images/verse%20sl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276873"/>
            <a:ext cx="3516086" cy="3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f.nl/nieuws/2010/0701/s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76873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Ribes </a:t>
            </a:r>
            <a:r>
              <a:rPr lang="nl-NL" dirty="0" err="1"/>
              <a:t>rubrum</a:t>
            </a:r>
            <a:r>
              <a:rPr lang="nl-NL" dirty="0"/>
              <a:t> 'Jonkheer van </a:t>
            </a:r>
            <a:r>
              <a:rPr lang="nl-NL" dirty="0" smtClean="0"/>
              <a:t>Tets‘, aalbes</a:t>
            </a:r>
            <a:endParaRPr lang="nl-NL" dirty="0"/>
          </a:p>
        </p:txBody>
      </p:sp>
      <p:pic>
        <p:nvPicPr>
          <p:cNvPr id="6146" name="Picture 2" descr="http://www.pflanzen-koerner.de/Vorlagen/Webapp/Cache/WinArboR/Ribes-rubrum-Jonkheer-van-Tets-CAC-I_Mjk4MDQ3NF8yOTgwNDc0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lycopersicum</a:t>
            </a:r>
            <a:r>
              <a:rPr lang="nl-NL" dirty="0" smtClean="0"/>
              <a:t>. Tomaten</a:t>
            </a:r>
            <a:endParaRPr lang="nl-NL" dirty="0"/>
          </a:p>
        </p:txBody>
      </p:sp>
      <p:pic>
        <p:nvPicPr>
          <p:cNvPr id="10242" name="Picture 2" descr="http://farm4.static.flickr.com/3634/3570990140_3cd2d8e7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162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mamuhiyogya.org/projects/D2D09/group14/Image/DTD/tomat/tomat%2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876" y="1852574"/>
            <a:ext cx="4021124" cy="25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tuberosum</a:t>
            </a:r>
            <a:r>
              <a:rPr lang="nl-NL" dirty="0" smtClean="0"/>
              <a:t>. Aardappelen </a:t>
            </a:r>
            <a:endParaRPr lang="nl-NL" dirty="0"/>
          </a:p>
        </p:txBody>
      </p:sp>
      <p:pic>
        <p:nvPicPr>
          <p:cNvPr id="9218" name="Picture 2" descr="http://www.hear.org/starr/images/images/plants/full/starr-091003-7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08042"/>
            <a:ext cx="4422846" cy="33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ond-ecran-image.fr/galerie-membre/fleur-solanacee/fleurs-solanum-tuberos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907704" y="54452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Tuberosum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knoldragend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schoenoprasum</a:t>
            </a:r>
            <a:r>
              <a:rPr lang="nl-NL" dirty="0" smtClean="0"/>
              <a:t>. Bieslook</a:t>
            </a:r>
            <a:endParaRPr lang="nl-NL" dirty="0"/>
          </a:p>
        </p:txBody>
      </p:sp>
      <p:pic>
        <p:nvPicPr>
          <p:cNvPr id="1026" name="Picture 2" descr="http://upload.wikimedia.org/wikipedia/commons/e/e3/Allium_schoenoprasum,_flow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87624" y="61653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Schoenoprasum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bieslook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Anethum</a:t>
            </a:r>
            <a:r>
              <a:rPr lang="nl-NL" dirty="0" smtClean="0"/>
              <a:t> </a:t>
            </a:r>
            <a:r>
              <a:rPr lang="nl-NL" dirty="0" err="1" smtClean="0"/>
              <a:t>graveolens</a:t>
            </a:r>
            <a:r>
              <a:rPr lang="nl-NL" dirty="0" smtClean="0"/>
              <a:t>. Dille</a:t>
            </a:r>
            <a:endParaRPr lang="nl-NL" dirty="0"/>
          </a:p>
        </p:txBody>
      </p:sp>
      <p:pic>
        <p:nvPicPr>
          <p:cNvPr id="2050" name="Picture 2" descr="http://upload.wikimedia.org/wikipedia/commons/1/1a/Anethum_graveolens_V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76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835696" y="62373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Graveolens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sterk riekend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Apium</a:t>
            </a:r>
            <a:r>
              <a:rPr lang="nl-NL" dirty="0" smtClean="0"/>
              <a:t> </a:t>
            </a:r>
            <a:r>
              <a:rPr lang="nl-NL" dirty="0" err="1" smtClean="0"/>
              <a:t>graveolens</a:t>
            </a:r>
            <a:r>
              <a:rPr lang="nl-NL" dirty="0" smtClean="0"/>
              <a:t> var. </a:t>
            </a:r>
            <a:r>
              <a:rPr lang="nl-NL" dirty="0" err="1" smtClean="0"/>
              <a:t>secalium</a:t>
            </a:r>
            <a:r>
              <a:rPr lang="nl-NL" dirty="0" smtClean="0"/>
              <a:t>. Snijselderij</a:t>
            </a:r>
            <a:endParaRPr lang="nl-NL" dirty="0"/>
          </a:p>
        </p:txBody>
      </p:sp>
      <p:pic>
        <p:nvPicPr>
          <p:cNvPr id="3078" name="Picture 6" descr="http://www.botanypictures.com/plantimages/apium%20graveolens%20var%20graveolens%2001%20(wilde%20selderij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3355362" cy="41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otanypictures.com/plantimages/apium%20graveolens%20var%20graveolens%2002%20(wilde%20selderij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39" y="1772816"/>
            <a:ext cx="35179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Apium</a:t>
            </a:r>
            <a:r>
              <a:rPr lang="nl-NL" dirty="0" smtClean="0"/>
              <a:t> </a:t>
            </a:r>
            <a:r>
              <a:rPr lang="nl-NL" dirty="0" err="1" smtClean="0"/>
              <a:t>graveolens</a:t>
            </a:r>
            <a:r>
              <a:rPr lang="nl-NL" dirty="0" smtClean="0"/>
              <a:t> var. </a:t>
            </a:r>
            <a:r>
              <a:rPr lang="nl-NL" dirty="0" err="1" smtClean="0"/>
              <a:t>dulce</a:t>
            </a:r>
            <a:r>
              <a:rPr lang="nl-NL" dirty="0" smtClean="0"/>
              <a:t>. Bleekselderij</a:t>
            </a:r>
            <a:endParaRPr lang="nl-NL" dirty="0"/>
          </a:p>
        </p:txBody>
      </p:sp>
      <p:pic>
        <p:nvPicPr>
          <p:cNvPr id="4098" name="Picture 2" descr="http://www.thompson-morgan.com/medias/sys_tandm/87963581153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Apium</a:t>
            </a:r>
            <a:r>
              <a:rPr lang="nl-NL" dirty="0" smtClean="0"/>
              <a:t> </a:t>
            </a:r>
            <a:r>
              <a:rPr lang="nl-NL" dirty="0" err="1" smtClean="0"/>
              <a:t>graveolens</a:t>
            </a:r>
            <a:r>
              <a:rPr lang="nl-NL" dirty="0" smtClean="0"/>
              <a:t> var. </a:t>
            </a:r>
            <a:r>
              <a:rPr lang="nl-NL" dirty="0" err="1" smtClean="0"/>
              <a:t>rapaceum</a:t>
            </a:r>
            <a:r>
              <a:rPr lang="nl-NL" dirty="0" smtClean="0"/>
              <a:t>. Knolselderij</a:t>
            </a:r>
            <a:endParaRPr lang="nl-NL" dirty="0"/>
          </a:p>
        </p:txBody>
      </p:sp>
      <p:pic>
        <p:nvPicPr>
          <p:cNvPr id="3" name="Picture 2" descr="http://upload.wikimedia.org/wikipedia/commons/3/38/Knolselderij_knol_(Apium_graveolens_var._rapaceum)_'Dolvi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500264" cy="43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</a:t>
            </a:r>
            <a:r>
              <a:rPr lang="nl-NL" dirty="0" err="1" smtClean="0"/>
              <a:t>Petroselium</a:t>
            </a:r>
            <a:r>
              <a:rPr lang="nl-NL" dirty="0" smtClean="0"/>
              <a:t> </a:t>
            </a:r>
            <a:r>
              <a:rPr lang="nl-NL" dirty="0" err="1" smtClean="0"/>
              <a:t>crispum</a:t>
            </a:r>
            <a:r>
              <a:rPr lang="nl-NL" dirty="0"/>
              <a:t>-</a:t>
            </a:r>
            <a:r>
              <a:rPr lang="nl-NL" dirty="0" smtClean="0"/>
              <a:t> krulpeterselie</a:t>
            </a:r>
            <a:endParaRPr lang="nl-NL" dirty="0"/>
          </a:p>
        </p:txBody>
      </p:sp>
      <p:pic>
        <p:nvPicPr>
          <p:cNvPr id="5122" name="Picture 2" descr="http://www.tuincentrumsoontiens.nl/tuincentrumsoontiens.nl_object_upload/Petroselinum%20crisp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31640" y="63093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Crispum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gekroesd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9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Petroselium</a:t>
            </a:r>
            <a:r>
              <a:rPr lang="nl-NL" dirty="0" smtClean="0"/>
              <a:t> </a:t>
            </a:r>
            <a:r>
              <a:rPr lang="nl-NL" dirty="0" err="1" smtClean="0"/>
              <a:t>crispum</a:t>
            </a:r>
            <a:r>
              <a:rPr lang="nl-NL" dirty="0" smtClean="0"/>
              <a:t> var. </a:t>
            </a:r>
            <a:r>
              <a:rPr lang="nl-NL" dirty="0" err="1" smtClean="0"/>
              <a:t>neapolitanum</a:t>
            </a:r>
            <a:r>
              <a:rPr lang="nl-NL" dirty="0" smtClean="0"/>
              <a:t>. Gladde peterselie</a:t>
            </a:r>
            <a:endParaRPr lang="nl-NL" dirty="0"/>
          </a:p>
        </p:txBody>
      </p:sp>
      <p:pic>
        <p:nvPicPr>
          <p:cNvPr id="7170" name="Picture 2" descr="http://www.thompson-morgan.com/medias/sys_tandm/8796386689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4693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Kenmerken: oud ras, vroeg rijp, makkelijke groeier. Bladverliezend.</a:t>
            </a:r>
          </a:p>
          <a:p>
            <a:endParaRPr lang="nl-NL" dirty="0"/>
          </a:p>
          <a:p>
            <a:r>
              <a:rPr lang="nl-NL" dirty="0" smtClean="0"/>
              <a:t>Bloei: voorjaar</a:t>
            </a:r>
          </a:p>
          <a:p>
            <a:endParaRPr lang="nl-NL" dirty="0"/>
          </a:p>
          <a:p>
            <a:r>
              <a:rPr lang="nl-NL" dirty="0" smtClean="0"/>
              <a:t>Smaak: </a:t>
            </a:r>
            <a:r>
              <a:rPr lang="nl-NL" dirty="0" err="1" smtClean="0"/>
              <a:t>friszuur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Snoei: oude takken diep wegknippen voor verjonging anders wordt het een wilde grote struik. (vroeg in voorjaar)</a:t>
            </a:r>
          </a:p>
          <a:p>
            <a:endParaRPr lang="nl-NL" dirty="0"/>
          </a:p>
          <a:p>
            <a:r>
              <a:rPr lang="nl-NL" dirty="0" smtClean="0"/>
              <a:t>Hoogte: 160 cm</a:t>
            </a:r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</a:t>
            </a:r>
            <a:r>
              <a:rPr lang="nl-NL" dirty="0" err="1" smtClean="0"/>
              <a:t>Thumus</a:t>
            </a:r>
            <a:r>
              <a:rPr lang="nl-NL" dirty="0" smtClean="0"/>
              <a:t> vulgaris ‘</a:t>
            </a:r>
            <a:r>
              <a:rPr lang="nl-NL" dirty="0" err="1" smtClean="0"/>
              <a:t>Compactus</a:t>
            </a:r>
            <a:r>
              <a:rPr lang="nl-NL" dirty="0" smtClean="0"/>
              <a:t>’ Tijm</a:t>
            </a:r>
            <a:endParaRPr lang="nl-NL" dirty="0"/>
          </a:p>
        </p:txBody>
      </p:sp>
      <p:pic>
        <p:nvPicPr>
          <p:cNvPr id="8194" name="Picture 2" descr="http://cms.gardenconnect.com/img/plantengids/SP118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872343"/>
            <a:ext cx="6096000" cy="39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Ribes </a:t>
            </a:r>
            <a:r>
              <a:rPr lang="nl-NL" dirty="0" err="1" smtClean="0"/>
              <a:t>rubrum</a:t>
            </a:r>
            <a:r>
              <a:rPr lang="nl-NL" dirty="0" smtClean="0"/>
              <a:t> “Witte Parel”, aalbes</a:t>
            </a:r>
            <a:endParaRPr lang="nl-NL" dirty="0"/>
          </a:p>
        </p:txBody>
      </p:sp>
      <p:pic>
        <p:nvPicPr>
          <p:cNvPr id="7170" name="Picture 2" descr="http://www.tuincentrumvanherwijnen.nl/web/images/stories/fruitgoed/bessenstruik/ribes-rubrum-witte-pare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Bloei: voorjaar, bessen zijn rijp in juli</a:t>
            </a:r>
          </a:p>
          <a:p>
            <a:pPr marL="0" indent="0">
              <a:buNone/>
            </a:pPr>
            <a:r>
              <a:rPr lang="nl-NL" dirty="0" smtClean="0"/>
              <a:t>(vaak wat losse struik)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Smaak: vol zoet</a:t>
            </a:r>
          </a:p>
          <a:p>
            <a:endParaRPr lang="nl-NL" dirty="0"/>
          </a:p>
          <a:p>
            <a:r>
              <a:rPr lang="nl-NL" dirty="0" smtClean="0"/>
              <a:t>Snoei:</a:t>
            </a:r>
          </a:p>
          <a:p>
            <a:pPr marL="0" indent="0">
              <a:buNone/>
            </a:pPr>
            <a:r>
              <a:rPr lang="nl-NL" b="1" dirty="0" smtClean="0"/>
              <a:t>Lange </a:t>
            </a:r>
            <a:r>
              <a:rPr lang="nl-NL" b="1" dirty="0"/>
              <a:t>snoei</a:t>
            </a:r>
            <a:r>
              <a:rPr lang="nl-NL" dirty="0"/>
              <a:t>: In de winter halen we de zijtakken weg die te zwaar zijn.</a:t>
            </a:r>
            <a:br>
              <a:rPr lang="nl-NL" dirty="0"/>
            </a:br>
            <a:r>
              <a:rPr lang="nl-NL" b="1" dirty="0"/>
              <a:t>Korte snoei</a:t>
            </a:r>
            <a:r>
              <a:rPr lang="nl-NL" dirty="0"/>
              <a:t>: Groeien de takken te snel dan kunnen ze wat geremd worden door de top weg te halen; dat bevordert de vorming van zij(vrucht)hout.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Hoogte: 1 tot 1,5 m</a:t>
            </a:r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Ribes </a:t>
            </a:r>
            <a:r>
              <a:rPr lang="nl-NL" dirty="0" err="1"/>
              <a:t>uva-crispa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Invicta</a:t>
            </a:r>
            <a:r>
              <a:rPr lang="nl-NL" dirty="0" smtClean="0"/>
              <a:t>‘, kruisbes </a:t>
            </a:r>
            <a:endParaRPr lang="nl-NL" dirty="0"/>
          </a:p>
        </p:txBody>
      </p:sp>
      <p:pic>
        <p:nvPicPr>
          <p:cNvPr id="8194" name="Picture 2" descr="http://www.baumschule-horstmann.de/bilder/popup/b013462_Stachelbeere_Invicta_hellgru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048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err="1" smtClean="0"/>
              <a:t>Zelfbestuivend</a:t>
            </a:r>
            <a:r>
              <a:rPr lang="nl-NL" dirty="0" smtClean="0"/>
              <a:t> en zeer winterhard, schilferend hout</a:t>
            </a:r>
          </a:p>
          <a:p>
            <a:r>
              <a:rPr lang="nl-NL" dirty="0" smtClean="0"/>
              <a:t>Bloei: voorjaar, pluk in juli op eenjarig hout</a:t>
            </a:r>
          </a:p>
          <a:p>
            <a:endParaRPr lang="nl-NL" dirty="0"/>
          </a:p>
          <a:p>
            <a:r>
              <a:rPr lang="nl-NL" dirty="0" smtClean="0"/>
              <a:t>Smaak: iets zurige smaak</a:t>
            </a:r>
          </a:p>
          <a:p>
            <a:endParaRPr lang="nl-NL" dirty="0"/>
          </a:p>
          <a:p>
            <a:r>
              <a:rPr lang="nl-NL" dirty="0" smtClean="0"/>
              <a:t>Snoei: oktober (ieder jaar verjongen)</a:t>
            </a:r>
          </a:p>
          <a:p>
            <a:endParaRPr lang="nl-NL" dirty="0"/>
          </a:p>
          <a:p>
            <a:r>
              <a:rPr lang="nl-NL" dirty="0" smtClean="0"/>
              <a:t>Hoogte: 200 cm</a:t>
            </a:r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/>
              <a:t>Rubus</a:t>
            </a:r>
            <a:r>
              <a:rPr lang="nl-NL" dirty="0"/>
              <a:t> 'Black </a:t>
            </a:r>
            <a:r>
              <a:rPr lang="nl-NL" dirty="0" err="1" smtClean="0"/>
              <a:t>Satin</a:t>
            </a:r>
            <a:r>
              <a:rPr lang="nl-NL" dirty="0" smtClean="0"/>
              <a:t>‘, (</a:t>
            </a:r>
            <a:r>
              <a:rPr lang="nl-NL" dirty="0" err="1" smtClean="0"/>
              <a:t>doornloze</a:t>
            </a:r>
            <a:r>
              <a:rPr lang="nl-NL" dirty="0" smtClean="0"/>
              <a:t>) braam</a:t>
            </a:r>
            <a:endParaRPr lang="nl-NL" dirty="0"/>
          </a:p>
        </p:txBody>
      </p:sp>
      <p:pic>
        <p:nvPicPr>
          <p:cNvPr id="10242" name="Picture 2" descr="http://www.dewilde.nl/write/rubus%20black%20s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Bloei: mei met witte bloemen, snel groeiend. Veel vrucht (op tweejarig hout)</a:t>
            </a:r>
          </a:p>
          <a:p>
            <a:endParaRPr lang="nl-NL" dirty="0"/>
          </a:p>
          <a:p>
            <a:r>
              <a:rPr lang="nl-NL" dirty="0" smtClean="0"/>
              <a:t>Smaak: frisse sappige bramen</a:t>
            </a:r>
          </a:p>
          <a:p>
            <a:endParaRPr lang="nl-NL" dirty="0"/>
          </a:p>
          <a:p>
            <a:r>
              <a:rPr lang="nl-NL" dirty="0" smtClean="0"/>
              <a:t>Snoei: Na de oogst de tweejarige takken terugsnoeien tot aan de grond, eenjarige takken laten zitten.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402</Words>
  <Application>Microsoft Office PowerPoint</Application>
  <PresentationFormat>Diavoorstelling (4:3)</PresentationFormat>
  <Paragraphs>84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Kantoorthema</vt:lpstr>
      <vt:lpstr>KLEINFRUIT</vt:lpstr>
      <vt:lpstr>1. Ribes rubrum 'Jonkheer van Tets‘, aalbes</vt:lpstr>
      <vt:lpstr>Kenmerken</vt:lpstr>
      <vt:lpstr>2. Ribes rubrum “Witte Parel”, aalbes</vt:lpstr>
      <vt:lpstr>Kenmerken</vt:lpstr>
      <vt:lpstr>3. Ribes uva-crispa 'Invicta‘, kruisbes </vt:lpstr>
      <vt:lpstr>Kenmerken</vt:lpstr>
      <vt:lpstr>4. Rubus 'Black Satin‘, (doornloze) braam</vt:lpstr>
      <vt:lpstr>Kenmerken</vt:lpstr>
      <vt:lpstr>5.Vitis 'Boskoop Glory‘, druif</vt:lpstr>
      <vt:lpstr>Kenmerken</vt:lpstr>
      <vt:lpstr>6. Vitis 'Bianca‘, witte druif</vt:lpstr>
      <vt:lpstr>Kenmerken</vt:lpstr>
      <vt:lpstr>GROENTE</vt:lpstr>
      <vt:lpstr>1. Brassica, kool</vt:lpstr>
      <vt:lpstr>2. Capsicum annuum, paprika</vt:lpstr>
      <vt:lpstr>3. Cucumis sativus, komkommer</vt:lpstr>
      <vt:lpstr>4. Fragaria cultivars, aardbei</vt:lpstr>
      <vt:lpstr>5. Lactuca sativa, sla </vt:lpstr>
      <vt:lpstr>6. Solanum lycopersicum. Tomaten</vt:lpstr>
      <vt:lpstr>7. Solanum tuberosum. Aardappelen </vt:lpstr>
      <vt:lpstr>KRUIDEN</vt:lpstr>
      <vt:lpstr>1. Allium schoenoprasum. Bieslook</vt:lpstr>
      <vt:lpstr>2. Anethum graveolens. Dille</vt:lpstr>
      <vt:lpstr>3. Apium graveolens var. secalium. Snijselderij</vt:lpstr>
      <vt:lpstr>4. Apium graveolens var. dulce. Bleekselderij</vt:lpstr>
      <vt:lpstr>5. Apium graveolens var. rapaceum. Knolselderij</vt:lpstr>
      <vt:lpstr>6. Petroselium crispum- krulpeterselie</vt:lpstr>
      <vt:lpstr>7. Petroselium crispum var. neapolitanum. Gladde peterselie</vt:lpstr>
      <vt:lpstr>8. Thumus vulgaris ‘Compactus’ Tijm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Mendel - ten Napel</cp:lastModifiedBy>
  <cp:revision>31</cp:revision>
  <dcterms:created xsi:type="dcterms:W3CDTF">2016-02-17T14:42:08Z</dcterms:created>
  <dcterms:modified xsi:type="dcterms:W3CDTF">2017-02-16T10:03:31Z</dcterms:modified>
</cp:coreProperties>
</file>